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Lst>
  <p:sldSz cx="18288000" cy="10287000"/>
  <p:notesSz cx="6858000" cy="9144000"/>
  <p:embeddedFontLst>
    <p:embeddedFont>
      <p:font typeface="Fira Sans Bold" panose="020B0803050000020004"/>
      <p:bold r:id="rId17"/>
    </p:embeddedFont>
    <p:embeddedFont>
      <p:font typeface="Fira Sans Light Bold" panose="020B0503050000020004"/>
      <p:regular r:id="rId18"/>
    </p:embeddedFont>
    <p:embeddedFont>
      <p:font typeface="Fira Sans Light" panose="020B0403050000020004"/>
      <p:regular r:id="rId19"/>
    </p:embeddedFont>
    <p:embeddedFont>
      <p:font typeface="Fira Sans Medium Bold" panose="020B0603050000020004"/>
      <p:bold r:id="rId20"/>
    </p:embeddedFont>
    <p:embeddedFont>
      <p:font typeface="Fira Sans Medium" panose="020B0603050000020004"/>
      <p:regular r:id="rId21"/>
    </p:embeddedFont>
    <p:embeddedFont>
      <p:font typeface="Calibri" panose="020F050202020403020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svg>
</file>

<file path=ppt/media/image2.jpeg>
</file>

<file path=ppt/media/image3.jpeg>
</file>

<file path=ppt/media/image4.png>
</file>

<file path=ppt/media/image5.jpeg>
</file>

<file path=ppt/media/image6.pn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jpeg"/><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0">
            <a:off x="728589" y="1929738"/>
            <a:ext cx="12638397" cy="7114919"/>
            <a:chOff x="0" y="0"/>
            <a:chExt cx="16851196" cy="9486558"/>
          </a:xfrm>
        </p:grpSpPr>
        <p:sp>
          <p:nvSpPr>
            <p:cNvPr id="3" name="TextBox 3"/>
            <p:cNvSpPr txBox="1"/>
            <p:nvPr/>
          </p:nvSpPr>
          <p:spPr>
            <a:xfrm>
              <a:off x="0" y="0"/>
              <a:ext cx="16851196" cy="2921000"/>
            </a:xfrm>
            <a:prstGeom prst="rect">
              <a:avLst/>
            </a:prstGeom>
          </p:spPr>
          <p:txBody>
            <a:bodyPr lIns="0" tIns="0" rIns="0" bIns="0" rtlCol="0" anchor="t">
              <a:spAutoFit/>
            </a:bodyPr>
            <a:lstStyle/>
            <a:p>
              <a:pPr>
                <a:lnSpc>
                  <a:spcPts val="8690"/>
                </a:lnSpc>
              </a:pPr>
              <a:r>
                <a:rPr lang="en-US" sz="7240">
                  <a:solidFill>
                    <a:srgbClr val="00A181"/>
                  </a:solidFill>
                  <a:latin typeface="Fira Sans Bold" panose="020B0803050000020004"/>
                </a:rPr>
                <a:t>Smart Automated Simulation Software for Irrigation </a:t>
              </a:r>
              <a:endParaRPr lang="en-US" sz="7240">
                <a:solidFill>
                  <a:srgbClr val="00A181"/>
                </a:solidFill>
                <a:latin typeface="Fira Sans Bold" panose="020B0803050000020004"/>
              </a:endParaRPr>
            </a:p>
          </p:txBody>
        </p:sp>
        <p:sp>
          <p:nvSpPr>
            <p:cNvPr id="4" name="TextBox 4"/>
            <p:cNvSpPr txBox="1"/>
            <p:nvPr/>
          </p:nvSpPr>
          <p:spPr>
            <a:xfrm>
              <a:off x="0" y="3321540"/>
              <a:ext cx="16851196" cy="6165019"/>
            </a:xfrm>
            <a:prstGeom prst="rect">
              <a:avLst/>
            </a:prstGeom>
          </p:spPr>
          <p:txBody>
            <a:bodyPr lIns="0" tIns="0" rIns="0" bIns="0" rtlCol="0" anchor="t">
              <a:spAutoFit/>
            </a:bodyPr>
            <a:lstStyle/>
            <a:p>
              <a:pPr>
                <a:lnSpc>
                  <a:spcPts val="5625"/>
                </a:lnSpc>
              </a:pPr>
              <a:r>
                <a:rPr lang="en-US" sz="4020" u="sng">
                  <a:solidFill>
                    <a:srgbClr val="FF914D"/>
                  </a:solidFill>
                  <a:latin typeface="Fira Sans Light Bold" panose="020B0503050000020004"/>
                </a:rPr>
                <a:t>         Problem STATEMENT : SMART AUTOMATION           </a:t>
              </a:r>
              <a:endParaRPr lang="en-US" sz="4020" u="sng">
                <a:solidFill>
                  <a:srgbClr val="FF914D"/>
                </a:solidFill>
                <a:latin typeface="Fira Sans Light Bold" panose="020B0503050000020004"/>
              </a:endParaRPr>
            </a:p>
            <a:p>
              <a:pPr>
                <a:lnSpc>
                  <a:spcPts val="5205"/>
                </a:lnSpc>
              </a:pPr>
              <a:r>
                <a:rPr lang="en-US" sz="3720">
                  <a:solidFill>
                    <a:srgbClr val="000000"/>
                  </a:solidFill>
                  <a:latin typeface="Fira Sans Light" panose="020B0403050000020004"/>
                </a:rPr>
                <a:t> </a:t>
              </a:r>
              <a:endParaRPr lang="en-US" sz="3720">
                <a:solidFill>
                  <a:srgbClr val="000000"/>
                </a:solidFill>
                <a:latin typeface="Fira Sans Light" panose="020B0403050000020004"/>
              </a:endParaRPr>
            </a:p>
            <a:p>
              <a:pPr>
                <a:lnSpc>
                  <a:spcPts val="5205"/>
                </a:lnSpc>
              </a:pPr>
              <a:r>
                <a:rPr lang="en-US" sz="3720" u="sng">
                  <a:solidFill>
                    <a:srgbClr val="000000"/>
                  </a:solidFill>
                  <a:latin typeface="Fira Sans Light Bold" panose="020B0503050000020004"/>
                </a:rPr>
                <a:t>Team Members : </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ADINATH GHOSH (20051418)</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ALOK SAHAY (20051195)</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ARYAN NARAYAN (2005015)</a:t>
              </a:r>
              <a:endParaRPr lang="en-US" sz="3720" u="sng">
                <a:solidFill>
                  <a:srgbClr val="000000"/>
                </a:solidFill>
                <a:latin typeface="Fira Sans Light Bold" panose="020B0503050000020004"/>
              </a:endParaRPr>
            </a:p>
            <a:p>
              <a:pPr>
                <a:lnSpc>
                  <a:spcPts val="5205"/>
                </a:lnSpc>
              </a:pPr>
              <a:r>
                <a:rPr lang="en-US" sz="3720" u="sng">
                  <a:solidFill>
                    <a:srgbClr val="000000"/>
                  </a:solidFill>
                  <a:latin typeface="Fira Sans Light Bold" panose="020B0503050000020004"/>
                </a:rPr>
                <a:t>HRITIK AYUSH (20051008)</a:t>
              </a:r>
              <a:endParaRPr lang="en-US" sz="3720" u="sng">
                <a:solidFill>
                  <a:srgbClr val="000000"/>
                </a:solidFill>
                <a:latin typeface="Fira Sans Light Bold" panose="020B0503050000020004"/>
              </a:endParaRPr>
            </a:p>
          </p:txBody>
        </p:sp>
      </p:grpSp>
      <p:grpSp>
        <p:nvGrpSpPr>
          <p:cNvPr id="5" name="Group 5"/>
          <p:cNvGrpSpPr/>
          <p:nvPr/>
        </p:nvGrpSpPr>
        <p:grpSpPr>
          <a:xfrm rot="0">
            <a:off x="14328902" y="2317173"/>
            <a:ext cx="7321033" cy="6340049"/>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rot="0">
            <a:off x="11149583" y="6505134"/>
            <a:ext cx="4970154" cy="43041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0">
            <a:off x="10013744" y="5487198"/>
            <a:ext cx="2271679" cy="1967285"/>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1" name="Group 11"/>
          <p:cNvGrpSpPr/>
          <p:nvPr/>
        </p:nvGrpSpPr>
        <p:grpSpPr>
          <a:xfrm rot="0">
            <a:off x="12708212" y="-30344"/>
            <a:ext cx="3799619" cy="329048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3" name="Group 13"/>
          <p:cNvGrpSpPr/>
          <p:nvPr/>
        </p:nvGrpSpPr>
        <p:grpSpPr>
          <a:xfrm rot="0">
            <a:off x="728589" y="713855"/>
            <a:ext cx="6475544" cy="901045"/>
            <a:chOff x="0" y="0"/>
            <a:chExt cx="8634059" cy="1201394"/>
          </a:xfrm>
        </p:grpSpPr>
        <p:sp>
          <p:nvSpPr>
            <p:cNvPr id="14" name="TextBox 14"/>
            <p:cNvSpPr txBox="1"/>
            <p:nvPr/>
          </p:nvSpPr>
          <p:spPr>
            <a:xfrm>
              <a:off x="1988935" y="140582"/>
              <a:ext cx="6645124" cy="844031"/>
            </a:xfrm>
            <a:prstGeom prst="rect">
              <a:avLst/>
            </a:prstGeom>
          </p:spPr>
          <p:txBody>
            <a:bodyPr lIns="0" tIns="0" rIns="0" bIns="0" rtlCol="0" anchor="t">
              <a:spAutoFit/>
            </a:bodyPr>
            <a:lstStyle/>
            <a:p>
              <a:pPr algn="ctr">
                <a:lnSpc>
                  <a:spcPts val="5380"/>
                </a:lnSpc>
                <a:spcBef>
                  <a:spcPct val="0"/>
                </a:spcBef>
              </a:pPr>
              <a:r>
                <a:rPr lang="en-US" sz="3840">
                  <a:solidFill>
                    <a:srgbClr val="000000"/>
                  </a:solidFill>
                  <a:latin typeface="Fira Sans Medium Bold" panose="020B0603050000020004"/>
                </a:rPr>
                <a:t>Team Code : c2de455d</a:t>
              </a:r>
              <a:endParaRPr lang="en-US" sz="3840">
                <a:solidFill>
                  <a:srgbClr val="000000"/>
                </a:solidFill>
                <a:latin typeface="Fira Sans Medium Bold" panose="020B0603050000020004"/>
              </a:endParaRPr>
            </a:p>
          </p:txBody>
        </p:sp>
        <p:pic>
          <p:nvPicPr>
            <p:cNvPr id="15" name="Picture 15"/>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391088" cy="120139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13534390" cy="1143000"/>
          </a:xfrm>
        </p:spPr>
        <p:txBody>
          <a:bodyPr/>
          <a:p>
            <a:r>
              <a:rPr lang="en-US" sz="6600" b="1" u="sng"/>
              <a:t>CONCLUSION</a:t>
            </a:r>
            <a:endParaRPr lang="en-US" sz="6600" b="1" u="sng"/>
          </a:p>
        </p:txBody>
      </p:sp>
      <p:sp>
        <p:nvSpPr>
          <p:cNvPr id="3" name="Content Placeholder 2"/>
          <p:cNvSpPr>
            <a:spLocks noGrp="1"/>
          </p:cNvSpPr>
          <p:nvPr>
            <p:ph idx="1"/>
          </p:nvPr>
        </p:nvSpPr>
        <p:spPr>
          <a:xfrm>
            <a:off x="457200" y="1600200"/>
            <a:ext cx="14481810" cy="8023225"/>
          </a:xfrm>
        </p:spPr>
        <p:txBody>
          <a:bodyPr/>
          <a:p>
            <a:pPr marL="0" indent="0">
              <a:lnSpc>
                <a:spcPct val="100000"/>
              </a:lnSpc>
              <a:buNone/>
            </a:pPr>
            <a:endParaRPr lang="en-US" sz="3600"/>
          </a:p>
          <a:p>
            <a:pPr marL="0" indent="0">
              <a:lnSpc>
                <a:spcPct val="100000"/>
              </a:lnSpc>
              <a:buNone/>
            </a:pPr>
            <a:endParaRPr lang="en-US" sz="3600"/>
          </a:p>
          <a:p>
            <a:pPr marL="0" indent="0">
              <a:lnSpc>
                <a:spcPct val="100000"/>
              </a:lnSpc>
              <a:buNone/>
            </a:pPr>
            <a:r>
              <a:rPr lang="en-US" sz="3600"/>
              <a:t>We have developed this software to help farmers increase their harvest amounts and ease their way of living and providing better standards of income.</a:t>
            </a:r>
            <a:endParaRPr lang="en-US" sz="3600"/>
          </a:p>
          <a:p>
            <a:pPr marL="0" indent="0">
              <a:lnSpc>
                <a:spcPct val="100000"/>
              </a:lnSpc>
              <a:buNone/>
            </a:pPr>
            <a:endParaRPr lang="en-US" sz="3600"/>
          </a:p>
          <a:p>
            <a:pPr marL="0" indent="0">
              <a:lnSpc>
                <a:spcPct val="100000"/>
              </a:lnSpc>
              <a:buNone/>
            </a:pPr>
            <a:endParaRPr lang="en-US" sz="3600"/>
          </a:p>
          <a:p>
            <a:pPr marL="0" indent="0">
              <a:lnSpc>
                <a:spcPct val="100000"/>
              </a:lnSpc>
              <a:buNone/>
            </a:pPr>
            <a:r>
              <a:rPr lang="en-US" sz="3600"/>
              <a:t>Using IOT based irrigation can reduce their labour exponentially and even though this project is in its early stages we hope to further develop this software so that one day it can be applied to everyone in the agriculture industry.</a:t>
            </a:r>
            <a:endParaRPr lang="en-US" sz="3600"/>
          </a:p>
        </p:txBody>
      </p:sp>
      <p:grpSp>
        <p:nvGrpSpPr>
          <p:cNvPr id="4" name="Group 6"/>
          <p:cNvGrpSpPr/>
          <p:nvPr/>
        </p:nvGrpSpPr>
        <p:grpSpPr>
          <a:xfrm rot="-10800000">
            <a:off x="15316304" y="1418001"/>
            <a:ext cx="1798578" cy="1557577"/>
            <a:chOff x="0" y="0"/>
            <a:chExt cx="3619627" cy="3134614"/>
          </a:xfrm>
        </p:grpSpPr>
        <p:sp>
          <p:nvSpPr>
            <p:cNvPr id="5"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2"/>
          <p:cNvGrpSpPr/>
          <p:nvPr/>
        </p:nvGrpSpPr>
        <p:grpSpPr>
          <a:xfrm rot="-10800000">
            <a:off x="15316200" y="3086100"/>
            <a:ext cx="2738120" cy="2801620"/>
            <a:chOff x="0" y="0"/>
            <a:chExt cx="3619627" cy="3134614"/>
          </a:xfrm>
        </p:grpSpPr>
        <p:sp>
          <p:nvSpPr>
            <p:cNvPr id="9"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descr="thank-you-felt-board-type-text-5efa9607a74fb517940a196c0b58f6f4"/>
          <p:cNvPicPr>
            <a:picLocks noChangeAspect="1"/>
          </p:cNvPicPr>
          <p:nvPr>
            <p:ph idx="1"/>
          </p:nvPr>
        </p:nvPicPr>
        <p:blipFill>
          <a:blip r:embed="rId1"/>
          <a:stretch>
            <a:fillRect/>
          </a:stretch>
        </p:blipFill>
        <p:spPr>
          <a:xfrm>
            <a:off x="0" y="-8255"/>
            <a:ext cx="18287365" cy="102952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601100" y="9914734"/>
            <a:ext cx="17019428" cy="0"/>
          </a:xfrm>
          <a:prstGeom prst="line">
            <a:avLst/>
          </a:prstGeom>
          <a:ln w="19050" cap="rnd">
            <a:solidFill>
              <a:srgbClr val="004651"/>
            </a:solidFill>
            <a:prstDash val="solid"/>
            <a:headEnd type="none" w="sm" len="sm"/>
            <a:tailEnd type="none" w="sm" len="sm"/>
          </a:ln>
        </p:spPr>
      </p:sp>
      <p:sp>
        <p:nvSpPr>
          <p:cNvPr id="3" name="TextBox 3"/>
          <p:cNvSpPr txBox="1"/>
          <p:nvPr/>
        </p:nvSpPr>
        <p:spPr>
          <a:xfrm>
            <a:off x="591202" y="2401806"/>
            <a:ext cx="15346270" cy="6277592"/>
          </a:xfrm>
          <a:prstGeom prst="rect">
            <a:avLst/>
          </a:prstGeom>
        </p:spPr>
        <p:txBody>
          <a:bodyPr lIns="0" tIns="0" rIns="0" bIns="0" rtlCol="0" anchor="t">
            <a:spAutoFit/>
          </a:bodyPr>
          <a:lstStyle/>
          <a:p>
            <a:pPr>
              <a:lnSpc>
                <a:spcPts val="4165"/>
              </a:lnSpc>
            </a:pPr>
            <a:r>
              <a:rPr lang="en-US" sz="2975">
                <a:solidFill>
                  <a:srgbClr val="000000"/>
                </a:solidFill>
                <a:latin typeface="Fira Sans Light Bold" panose="020B0503050000020004"/>
              </a:rPr>
              <a:t>Most of the rural areas in India used basic manpowered techniques of Irrigation such as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Well &amp; Tube Well Irrigation ,Canal Irrigation ,Tank Irrigation ,Furrow Irrigation ,etc.</a:t>
            </a:r>
            <a:endParaRPr lang="en-US" sz="2975">
              <a:solidFill>
                <a:srgbClr val="000000"/>
              </a:solidFill>
              <a:latin typeface="Fira Sans Light Bold" panose="020B0503050000020004"/>
            </a:endParaRPr>
          </a:p>
          <a:p>
            <a:pPr>
              <a:lnSpc>
                <a:spcPts val="4165"/>
              </a:lnSpc>
            </a:pPr>
          </a:p>
          <a:p>
            <a:pPr>
              <a:lnSpc>
                <a:spcPts val="4165"/>
              </a:lnSpc>
            </a:pPr>
            <a:r>
              <a:rPr lang="en-US" sz="2975">
                <a:solidFill>
                  <a:srgbClr val="000000"/>
                </a:solidFill>
                <a:latin typeface="Fira Sans Light Bold" panose="020B0503050000020004"/>
              </a:rPr>
              <a:t>Talking about these non-automated systems of irrigation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typically ,non-automated systems can be much time-consuming and labor-intensive as they require manual operation and monitoring which eventually increases overall cost of irrigation.</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they can result in over-flowing/wastage of water .</a:t>
            </a:r>
            <a:endParaRPr lang="en-US" sz="2975">
              <a:solidFill>
                <a:srgbClr val="000000"/>
              </a:solidFill>
              <a:latin typeface="Fira Sans Light Bold" panose="020B0503050000020004"/>
            </a:endParaRPr>
          </a:p>
          <a:p>
            <a:pPr>
              <a:lnSpc>
                <a:spcPts val="4165"/>
              </a:lnSpc>
            </a:pPr>
            <a:r>
              <a:rPr lang="en-US" sz="2975">
                <a:solidFill>
                  <a:srgbClr val="000000"/>
                </a:solidFill>
                <a:latin typeface="Fira Sans Light Bold" panose="020B0503050000020004"/>
              </a:rPr>
              <a:t>  :  particularly in times of draught situations ,these water resources dry-up due to which irrigation becomes a major concern for farmers out there in rural areas . </a:t>
            </a:r>
            <a:endParaRPr lang="en-US" sz="2975">
              <a:solidFill>
                <a:srgbClr val="000000"/>
              </a:solidFill>
              <a:latin typeface="Fira Sans Light Bold" panose="020B0503050000020004"/>
            </a:endParaRPr>
          </a:p>
          <a:p>
            <a:pPr marL="0" lvl="0" indent="0">
              <a:lnSpc>
                <a:spcPts val="4165"/>
              </a:lnSpc>
              <a:spcBef>
                <a:spcPct val="0"/>
              </a:spcBef>
            </a:pPr>
            <a:r>
              <a:rPr lang="en-US" sz="2975">
                <a:solidFill>
                  <a:srgbClr val="000000"/>
                </a:solidFill>
                <a:latin typeface="Fira Sans Light Bold" panose="020B0503050000020004"/>
              </a:rPr>
              <a:t>  :  in addition to all these de-merits ,non-automated systems can lead to uneven watering and soil moisture levels, which can harm crops and reduce their overall quality.</a:t>
            </a:r>
            <a:endParaRPr lang="en-US" sz="2975">
              <a:solidFill>
                <a:srgbClr val="000000"/>
              </a:solidFill>
              <a:latin typeface="Fira Sans Light Bold" panose="020B0503050000020004"/>
            </a:endParaRPr>
          </a:p>
        </p:txBody>
      </p:sp>
      <p:sp>
        <p:nvSpPr>
          <p:cNvPr id="4" name="TextBox 4"/>
          <p:cNvSpPr txBox="1"/>
          <p:nvPr/>
        </p:nvSpPr>
        <p:spPr>
          <a:xfrm>
            <a:off x="601100" y="1019175"/>
            <a:ext cx="9975356" cy="866775"/>
          </a:xfrm>
          <a:prstGeom prst="rect">
            <a:avLst/>
          </a:prstGeom>
        </p:spPr>
        <p:txBody>
          <a:bodyPr lIns="0" tIns="0" rIns="0" bIns="0" rtlCol="0" anchor="t">
            <a:spAutoFit/>
          </a:bodyPr>
          <a:lstStyle/>
          <a:p>
            <a:pPr>
              <a:lnSpc>
                <a:spcPts val="6760"/>
              </a:lnSpc>
              <a:spcBef>
                <a:spcPct val="0"/>
              </a:spcBef>
            </a:pPr>
            <a:r>
              <a:rPr lang="en-US" sz="5630" spc="-56">
                <a:solidFill>
                  <a:srgbClr val="5E17EB"/>
                </a:solidFill>
                <a:latin typeface="Fira Sans Medium Bold" panose="020B0603050000020004"/>
              </a:rPr>
              <a:t>Existing technologies in India    </a:t>
            </a:r>
            <a:endParaRPr lang="en-US" sz="5630" spc="-56">
              <a:solidFill>
                <a:srgbClr val="5E17EB"/>
              </a:solidFill>
              <a:latin typeface="Fira Sans Medium Bold" panose="020B0603050000020004"/>
            </a:endParaRPr>
          </a:p>
        </p:txBody>
      </p:sp>
      <p:grpSp>
        <p:nvGrpSpPr>
          <p:cNvPr id="5" name="Group 5"/>
          <p:cNvGrpSpPr/>
          <p:nvPr/>
        </p:nvGrpSpPr>
        <p:grpSpPr>
          <a:xfrm rot="0">
            <a:off x="591202" y="9554908"/>
            <a:ext cx="437498" cy="378875"/>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rot="0">
            <a:off x="4787931" y="9579717"/>
            <a:ext cx="380203" cy="329258"/>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9" name="Group 9"/>
          <p:cNvGrpSpPr/>
          <p:nvPr/>
        </p:nvGrpSpPr>
        <p:grpSpPr>
          <a:xfrm rot="0">
            <a:off x="9271604" y="9585476"/>
            <a:ext cx="380203" cy="329258"/>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1" name="Group 11"/>
          <p:cNvGrpSpPr/>
          <p:nvPr/>
        </p:nvGrpSpPr>
        <p:grpSpPr>
          <a:xfrm rot="0">
            <a:off x="13757082" y="9604526"/>
            <a:ext cx="380203" cy="32925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3" name="Group 13"/>
          <p:cNvGrpSpPr/>
          <p:nvPr/>
        </p:nvGrpSpPr>
        <p:grpSpPr>
          <a:xfrm rot="0">
            <a:off x="17197259" y="1028700"/>
            <a:ext cx="2977778" cy="2578770"/>
            <a:chOff x="0" y="0"/>
            <a:chExt cx="3619627" cy="3134614"/>
          </a:xfrm>
        </p:grpSpPr>
        <p:sp>
          <p:nvSpPr>
            <p:cNvPr id="14" name="Freeform 1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5" name="Group 15"/>
          <p:cNvGrpSpPr/>
          <p:nvPr/>
        </p:nvGrpSpPr>
        <p:grpSpPr>
          <a:xfrm rot="0">
            <a:off x="15937472" y="3607470"/>
            <a:ext cx="4201515" cy="3638531"/>
            <a:chOff x="0" y="0"/>
            <a:chExt cx="3619627" cy="3134614"/>
          </a:xfrm>
        </p:grpSpPr>
        <p:sp>
          <p:nvSpPr>
            <p:cNvPr id="16" name="Freeform 1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7" name="Group 17"/>
          <p:cNvGrpSpPr/>
          <p:nvPr/>
        </p:nvGrpSpPr>
        <p:grpSpPr>
          <a:xfrm rot="0">
            <a:off x="15376637" y="-45748"/>
            <a:ext cx="2481390" cy="2148895"/>
            <a:chOff x="0" y="0"/>
            <a:chExt cx="3619627" cy="3134614"/>
          </a:xfrm>
        </p:grpSpPr>
        <p:sp>
          <p:nvSpPr>
            <p:cNvPr id="18" name="Freeform 1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9" name="Group 19"/>
          <p:cNvGrpSpPr/>
          <p:nvPr/>
        </p:nvGrpSpPr>
        <p:grpSpPr>
          <a:xfrm rot="0">
            <a:off x="17259300" y="9604526"/>
            <a:ext cx="380203" cy="329258"/>
            <a:chOff x="0" y="0"/>
            <a:chExt cx="3619627" cy="3134614"/>
          </a:xfrm>
        </p:grpSpPr>
        <p:sp>
          <p:nvSpPr>
            <p:cNvPr id="20" name="Freeform 2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990179" y="1028700"/>
            <a:ext cx="6722481" cy="1333588"/>
          </a:xfrm>
          <a:prstGeom prst="rect">
            <a:avLst/>
          </a:prstGeom>
        </p:spPr>
        <p:txBody>
          <a:bodyPr lIns="0" tIns="0" rIns="0" bIns="0" rtlCol="0" anchor="t">
            <a:spAutoFit/>
          </a:bodyPr>
          <a:lstStyle/>
          <a:p>
            <a:pPr>
              <a:lnSpc>
                <a:spcPts val="10580"/>
              </a:lnSpc>
              <a:spcBef>
                <a:spcPct val="0"/>
              </a:spcBef>
            </a:pPr>
            <a:r>
              <a:rPr lang="en-US" sz="8815" spc="-88">
                <a:solidFill>
                  <a:srgbClr val="000000"/>
                </a:solidFill>
                <a:latin typeface="Fira Sans Medium" panose="020B0603050000020004"/>
              </a:rPr>
              <a:t>Our Solution:</a:t>
            </a:r>
            <a:endParaRPr lang="en-US" sz="8815" spc="-88">
              <a:solidFill>
                <a:srgbClr val="000000"/>
              </a:solidFill>
              <a:latin typeface="Fira Sans Medium" panose="020B0603050000020004"/>
            </a:endParaRPr>
          </a:p>
        </p:txBody>
      </p:sp>
      <p:grpSp>
        <p:nvGrpSpPr>
          <p:cNvPr id="3" name="Group 3"/>
          <p:cNvGrpSpPr/>
          <p:nvPr/>
        </p:nvGrpSpPr>
        <p:grpSpPr>
          <a:xfrm rot="-10800000">
            <a:off x="-1306086" y="3404456"/>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2174683" y="6825792"/>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594412" y="2736749"/>
            <a:ext cx="1798578" cy="15575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783979" y="7795449"/>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8986898" y="1219200"/>
            <a:ext cx="8272402" cy="1095375"/>
          </a:xfrm>
          <a:prstGeom prst="rect">
            <a:avLst/>
          </a:prstGeom>
        </p:spPr>
        <p:txBody>
          <a:bodyPr lIns="0" tIns="0" rIns="0" bIns="0" rtlCol="0" anchor="t">
            <a:spAutoFit/>
          </a:bodyPr>
          <a:lstStyle/>
          <a:p>
            <a:pPr>
              <a:lnSpc>
                <a:spcPts val="4320"/>
              </a:lnSpc>
              <a:spcBef>
                <a:spcPct val="0"/>
              </a:spcBef>
            </a:pPr>
            <a:r>
              <a:rPr lang="en-US" sz="3600">
                <a:solidFill>
                  <a:srgbClr val="000000"/>
                </a:solidFill>
                <a:latin typeface="Fira Sans Medium" panose="020B0603050000020004"/>
              </a:rPr>
              <a:t>IoT Based Smart Automated Irrigation and Agricultural Solutions :</a:t>
            </a:r>
            <a:endParaRPr lang="en-US" sz="3600">
              <a:solidFill>
                <a:srgbClr val="000000"/>
              </a:solidFill>
              <a:latin typeface="Fira Sans Medium" panose="020B0603050000020004"/>
            </a:endParaRPr>
          </a:p>
        </p:txBody>
      </p:sp>
      <p:sp>
        <p:nvSpPr>
          <p:cNvPr id="12" name="TextBox 12"/>
          <p:cNvSpPr txBox="1"/>
          <p:nvPr/>
        </p:nvSpPr>
        <p:spPr>
          <a:xfrm>
            <a:off x="7009344" y="3005075"/>
            <a:ext cx="10717855" cy="5459095"/>
          </a:xfrm>
          <a:prstGeom prst="rect">
            <a:avLst/>
          </a:prstGeom>
        </p:spPr>
        <p:txBody>
          <a:bodyPr lIns="0" tIns="0" rIns="0" bIns="0" rtlCol="0" anchor="t">
            <a:spAutoFit/>
          </a:bodyPr>
          <a:lstStyle/>
          <a:p>
            <a:pPr>
              <a:lnSpc>
                <a:spcPts val="3080"/>
              </a:lnSpc>
            </a:pPr>
            <a:r>
              <a:rPr lang="en-US" sz="2200">
                <a:solidFill>
                  <a:srgbClr val="000000"/>
                </a:solidFill>
                <a:latin typeface="Fira Sans Light Bold" panose="020B0503050000020004"/>
              </a:rPr>
              <a:t>Countries are working into making agriculture more sustainable by integrating different technologies to enhance its operation . </a:t>
            </a:r>
            <a:endParaRPr lang="en-US" sz="2200">
              <a:solidFill>
                <a:srgbClr val="000000"/>
              </a:solidFill>
              <a:latin typeface="Fira Sans Light Bold" panose="020B0503050000020004"/>
            </a:endParaRPr>
          </a:p>
          <a:p>
            <a:pPr>
              <a:lnSpc>
                <a:spcPts val="3080"/>
              </a:lnSpc>
            </a:pPr>
          </a:p>
          <a:p>
            <a:pPr>
              <a:lnSpc>
                <a:spcPts val="3080"/>
              </a:lnSpc>
            </a:pPr>
            <a:r>
              <a:rPr lang="en-US" sz="2200">
                <a:solidFill>
                  <a:srgbClr val="000000"/>
                </a:solidFill>
                <a:latin typeface="Fira Sans Light Bold" panose="020B0503050000020004"/>
              </a:rPr>
              <a:t>Our Automated prototype aims of implementing SMART Irrigation using IOT and sensory systems .Linked with IoT and automation, these automations can make the whole process much more effective and efficient .</a:t>
            </a:r>
            <a:endParaRPr lang="en-US" sz="2200">
              <a:solidFill>
                <a:srgbClr val="000000"/>
              </a:solidFill>
              <a:latin typeface="Fira Sans Light Bold" panose="020B0503050000020004"/>
            </a:endParaRPr>
          </a:p>
          <a:p>
            <a:pPr>
              <a:lnSpc>
                <a:spcPts val="3080"/>
              </a:lnSpc>
            </a:pPr>
          </a:p>
          <a:p>
            <a:pPr>
              <a:lnSpc>
                <a:spcPts val="3080"/>
              </a:lnSpc>
            </a:pPr>
            <a:r>
              <a:rPr lang="en-US" sz="2200">
                <a:solidFill>
                  <a:srgbClr val="000000"/>
                </a:solidFill>
                <a:latin typeface="Fira Sans Light Bold" panose="020B0503050000020004"/>
              </a:rPr>
              <a:t>Moreover with these automations ,they can even help in soil and weather monitoring along with efficient water management .</a:t>
            </a:r>
            <a:endParaRPr lang="en-US" sz="2200">
              <a:solidFill>
                <a:srgbClr val="000000"/>
              </a:solidFill>
              <a:latin typeface="Fira Sans Light Bold" panose="020B0503050000020004"/>
            </a:endParaRPr>
          </a:p>
          <a:p>
            <a:pPr>
              <a:lnSpc>
                <a:spcPts val="3080"/>
              </a:lnSpc>
            </a:pPr>
          </a:p>
          <a:p>
            <a:pPr>
              <a:lnSpc>
                <a:spcPts val="3080"/>
              </a:lnSpc>
              <a:spcBef>
                <a:spcPct val="0"/>
              </a:spcBef>
            </a:pPr>
            <a:r>
              <a:rPr lang="en-US" sz="2200">
                <a:solidFill>
                  <a:srgbClr val="000000"/>
                </a:solidFill>
                <a:latin typeface="Fira Sans Light Bold" panose="020B0503050000020004"/>
              </a:rPr>
              <a:t>IoT can be thought of as an extension of the current internet to all devices that can communicate with electronic equipments and are linked to the internet, making devices user friendly and easy to handle ,so farmers can be educated about their operations conviniently .</a:t>
            </a:r>
            <a:endParaRPr lang="en-US" sz="2200">
              <a:solidFill>
                <a:srgbClr val="000000"/>
              </a:solidFill>
              <a:latin typeface="Fira Sans Light Bold" panose="020B0503050000020004"/>
            </a:endParaRPr>
          </a:p>
        </p:txBody>
      </p:sp>
      <p:sp>
        <p:nvSpPr>
          <p:cNvPr id="13" name="AutoShape 13"/>
          <p:cNvSpPr/>
          <p:nvPr/>
        </p:nvSpPr>
        <p:spPr>
          <a:xfrm>
            <a:off x="8986898" y="2305050"/>
            <a:ext cx="8272402" cy="0"/>
          </a:xfrm>
          <a:prstGeom prst="line">
            <a:avLst/>
          </a:prstGeom>
          <a:ln w="9525" cap="flat">
            <a:solidFill>
              <a:srgbClr val="000000"/>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2" name="TextBox 2"/>
          <p:cNvSpPr txBox="1"/>
          <p:nvPr/>
        </p:nvSpPr>
        <p:spPr>
          <a:xfrm>
            <a:off x="2379198" y="821043"/>
            <a:ext cx="12653645" cy="1285875"/>
          </a:xfrm>
          <a:prstGeom prst="rect">
            <a:avLst/>
          </a:prstGeom>
        </p:spPr>
        <p:txBody>
          <a:bodyPr lIns="0" tIns="0" rIns="0" bIns="0" rtlCol="0" anchor="t">
            <a:spAutoFit/>
          </a:bodyPr>
          <a:lstStyle/>
          <a:p>
            <a:pPr>
              <a:lnSpc>
                <a:spcPts val="10200"/>
              </a:lnSpc>
              <a:spcBef>
                <a:spcPct val="0"/>
              </a:spcBef>
            </a:pPr>
            <a:r>
              <a:rPr lang="en-US" sz="8500" spc="-84">
                <a:solidFill>
                  <a:srgbClr val="F4F4F4"/>
                </a:solidFill>
                <a:latin typeface="Fira Sans Medium" panose="020B0603050000020004"/>
              </a:rPr>
              <a:t>Simulation Software :</a:t>
            </a:r>
            <a:endParaRPr lang="en-US" sz="8500" spc="-84">
              <a:solidFill>
                <a:srgbClr val="F4F4F4"/>
              </a:solidFill>
              <a:latin typeface="Fira Sans Medium" panose="020B0603050000020004"/>
            </a:endParaRPr>
          </a:p>
        </p:txBody>
      </p:sp>
      <p:grpSp>
        <p:nvGrpSpPr>
          <p:cNvPr id="3" name="Group 3"/>
          <p:cNvGrpSpPr/>
          <p:nvPr/>
        </p:nvGrpSpPr>
        <p:grpSpPr>
          <a:xfrm rot="0">
            <a:off x="14103896" y="430400"/>
            <a:ext cx="2067159" cy="2067159"/>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A181"/>
            </a:solidFill>
          </p:spPr>
        </p:sp>
        <p:sp>
          <p:nvSpPr>
            <p:cNvPr id="5" name="TextBox 5"/>
            <p:cNvSpPr txBox="1"/>
            <p:nvPr/>
          </p:nvSpPr>
          <p:spPr>
            <a:xfrm>
              <a:off x="0" y="-38100"/>
              <a:ext cx="812800" cy="850900"/>
            </a:xfrm>
            <a:prstGeom prst="rect">
              <a:avLst/>
            </a:prstGeom>
          </p:spPr>
          <p:txBody>
            <a:bodyPr lIns="254000" tIns="254000" rIns="254000" bIns="254000" rtlCol="0" anchor="ctr"/>
            <a:lstStyle/>
            <a:p>
              <a:pPr algn="ctr">
                <a:lnSpc>
                  <a:spcPts val="2100"/>
                </a:lnSpc>
              </a:pPr>
              <a:r>
                <a:rPr lang="en-US" sz="1500">
                  <a:solidFill>
                    <a:srgbClr val="F4F4F4"/>
                  </a:solidFill>
                  <a:latin typeface="Fira Sans Medium" panose="020B0603050000020004"/>
                </a:rPr>
                <a:t>developed in Godot Engine</a:t>
              </a:r>
              <a:endParaRPr lang="en-US" sz="1500">
                <a:solidFill>
                  <a:srgbClr val="F4F4F4"/>
                </a:solidFill>
                <a:latin typeface="Fira Sans Medium" panose="020B0603050000020004"/>
              </a:endParaRPr>
            </a:p>
          </p:txBody>
        </p:sp>
      </p:grpSp>
      <p:grpSp>
        <p:nvGrpSpPr>
          <p:cNvPr id="6" name="Group 6"/>
          <p:cNvGrpSpPr/>
          <p:nvPr/>
        </p:nvGrpSpPr>
        <p:grpSpPr>
          <a:xfrm rot="0">
            <a:off x="16028263" y="3631582"/>
            <a:ext cx="2081351" cy="2081351"/>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E473"/>
            </a:solidFill>
          </p:spPr>
        </p:sp>
        <p:sp>
          <p:nvSpPr>
            <p:cNvPr id="8" name="TextBox 8"/>
            <p:cNvSpPr txBox="1"/>
            <p:nvPr/>
          </p:nvSpPr>
          <p:spPr>
            <a:xfrm>
              <a:off x="76200" y="38100"/>
              <a:ext cx="660400" cy="698500"/>
            </a:xfrm>
            <a:prstGeom prst="rect">
              <a:avLst/>
            </a:prstGeom>
          </p:spPr>
          <p:txBody>
            <a:bodyPr lIns="254000" tIns="254000" rIns="254000" bIns="254000" rtlCol="0" anchor="ctr"/>
            <a:lstStyle/>
            <a:p>
              <a:pPr algn="ctr">
                <a:lnSpc>
                  <a:spcPts val="2100"/>
                </a:lnSpc>
              </a:pPr>
              <a:r>
                <a:rPr lang="en-US" sz="1500">
                  <a:solidFill>
                    <a:srgbClr val="000000"/>
                  </a:solidFill>
                  <a:latin typeface="Fira Sans Medium" panose="020B0603050000020004"/>
                </a:rPr>
                <a:t>Using GdScripts </a:t>
              </a:r>
              <a:endParaRPr lang="en-US" sz="1500">
                <a:solidFill>
                  <a:srgbClr val="000000"/>
                </a:solidFill>
                <a:latin typeface="Fira Sans Medium" panose="020B0603050000020004"/>
              </a:endParaRPr>
            </a:p>
          </p:txBody>
        </p:sp>
      </p:grpSp>
      <p:pic>
        <p:nvPicPr>
          <p:cNvPr id="9" name="Picture 9"/>
          <p:cNvPicPr>
            <a:picLocks noChangeAspect="1"/>
          </p:cNvPicPr>
          <p:nvPr/>
        </p:nvPicPr>
        <p:blipFill>
          <a:blip r:embed="rId1"/>
          <a:srcRect t="1868" b="1868"/>
          <a:stretch>
            <a:fillRect/>
          </a:stretch>
        </p:blipFill>
        <p:spPr>
          <a:xfrm>
            <a:off x="3549823" y="2290319"/>
            <a:ext cx="7611399" cy="715138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606197" y="3404456"/>
            <a:ext cx="4985461" cy="4317433"/>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10800000">
            <a:off x="2077441" y="6618474"/>
            <a:ext cx="3480308" cy="301396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2329919" y="2871516"/>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802662" y="7795449"/>
            <a:ext cx="3378391" cy="2925703"/>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pic>
        <p:nvPicPr>
          <p:cNvPr id="10" name="Picture 10">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rcRect t="427"/>
          <a:stretch>
            <a:fillRect/>
          </a:stretch>
        </p:blipFill>
        <p:spPr>
          <a:xfrm>
            <a:off x="5907878" y="2871516"/>
            <a:ext cx="10907166" cy="6104291"/>
          </a:xfrm>
          <a:prstGeom prst="rect">
            <a:avLst/>
          </a:prstGeom>
        </p:spPr>
      </p:pic>
      <p:sp>
        <p:nvSpPr>
          <p:cNvPr id="11" name="TextBox 11"/>
          <p:cNvSpPr txBox="1"/>
          <p:nvPr/>
        </p:nvSpPr>
        <p:spPr>
          <a:xfrm>
            <a:off x="539737" y="490870"/>
            <a:ext cx="8447161" cy="1285875"/>
          </a:xfrm>
          <a:prstGeom prst="rect">
            <a:avLst/>
          </a:prstGeom>
        </p:spPr>
        <p:txBody>
          <a:bodyPr lIns="0" tIns="0" rIns="0" bIns="0" rtlCol="0" anchor="t">
            <a:spAutoFit/>
          </a:bodyPr>
          <a:lstStyle/>
          <a:p>
            <a:pPr>
              <a:lnSpc>
                <a:spcPts val="10200"/>
              </a:lnSpc>
              <a:spcBef>
                <a:spcPct val="0"/>
              </a:spcBef>
            </a:pPr>
            <a:r>
              <a:rPr lang="en-US" sz="8500" spc="-84">
                <a:solidFill>
                  <a:srgbClr val="000000"/>
                </a:solidFill>
                <a:latin typeface="Fira Sans Medium" panose="020B0603050000020004"/>
              </a:rPr>
              <a:t>Demonstration :</a:t>
            </a:r>
            <a:endParaRPr lang="en-US" sz="8500" spc="-84">
              <a:solidFill>
                <a:srgbClr val="000000"/>
              </a:solidFill>
              <a:latin typeface="Fira Sans Medium" panose="020B0603050000020004"/>
            </a:endParaRPr>
          </a:p>
        </p:txBody>
      </p:sp>
      <p:sp>
        <p:nvSpPr>
          <p:cNvPr id="12" name="TextBox 12"/>
          <p:cNvSpPr txBox="1"/>
          <p:nvPr/>
        </p:nvSpPr>
        <p:spPr>
          <a:xfrm>
            <a:off x="1029067" y="8937707"/>
            <a:ext cx="5231327" cy="290157"/>
          </a:xfrm>
          <a:prstGeom prst="rect">
            <a:avLst/>
          </a:prstGeom>
        </p:spPr>
        <p:txBody>
          <a:bodyPr lIns="0" tIns="0" rIns="0" bIns="0" rtlCol="0" anchor="t">
            <a:spAutoFit/>
          </a:bodyPr>
          <a:lstStyle/>
          <a:p>
            <a:pPr>
              <a:lnSpc>
                <a:spcPts val="2380"/>
              </a:lnSpc>
              <a:spcBef>
                <a:spcPct val="0"/>
              </a:spcBef>
            </a:pPr>
            <a:r>
              <a:rPr lang="en-US" sz="1700">
                <a:solidFill>
                  <a:srgbClr val="F4F4F4"/>
                </a:solidFill>
                <a:latin typeface="Fira Sans Light Bold" panose="020B0503050000020004"/>
              </a:rPr>
              <a:t>Back to Agenda Page</a:t>
            </a:r>
            <a:endParaRPr lang="en-US" sz="1700">
              <a:solidFill>
                <a:srgbClr val="F4F4F4"/>
              </a:solidFill>
              <a:latin typeface="Fira Sans Light Bold" panose="020B0503050000020004"/>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10"/>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1306251"/>
            <a:ext cx="8402888" cy="1032806"/>
          </a:xfrm>
          <a:prstGeom prst="rect">
            <a:avLst/>
          </a:prstGeom>
        </p:spPr>
        <p:txBody>
          <a:bodyPr lIns="0" tIns="0" rIns="0" bIns="0" rtlCol="0" anchor="t">
            <a:spAutoFit/>
          </a:bodyPr>
          <a:lstStyle/>
          <a:p>
            <a:pPr>
              <a:lnSpc>
                <a:spcPts val="8190"/>
              </a:lnSpc>
              <a:spcBef>
                <a:spcPct val="0"/>
              </a:spcBef>
            </a:pPr>
            <a:r>
              <a:rPr lang="en-US" sz="6825" spc="-68">
                <a:solidFill>
                  <a:srgbClr val="000000"/>
                </a:solidFill>
                <a:latin typeface="Fira Sans Medium" panose="020B0603050000020004"/>
              </a:rPr>
              <a:t>Proposed Working :</a:t>
            </a:r>
            <a:endParaRPr lang="en-US" sz="6825" spc="-68">
              <a:solidFill>
                <a:srgbClr val="000000"/>
              </a:solidFill>
              <a:latin typeface="Fira Sans Medium" panose="020B0603050000020004"/>
            </a:endParaRPr>
          </a:p>
        </p:txBody>
      </p:sp>
      <p:grpSp>
        <p:nvGrpSpPr>
          <p:cNvPr id="3" name="Group 3"/>
          <p:cNvGrpSpPr/>
          <p:nvPr/>
        </p:nvGrpSpPr>
        <p:grpSpPr>
          <a:xfrm rot="-10800000">
            <a:off x="-1340731" y="4332148"/>
            <a:ext cx="4985461" cy="4317433"/>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5" name="Group 5"/>
          <p:cNvGrpSpPr/>
          <p:nvPr/>
        </p:nvGrpSpPr>
        <p:grpSpPr>
          <a:xfrm rot="-10800000">
            <a:off x="3354422" y="4332148"/>
            <a:ext cx="3480308" cy="3013963"/>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7" name="Group 7"/>
          <p:cNvGrpSpPr/>
          <p:nvPr/>
        </p:nvGrpSpPr>
        <p:grpSpPr>
          <a:xfrm rot="-10800000">
            <a:off x="2455133" y="3553360"/>
            <a:ext cx="1726024" cy="1494745"/>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rot="-10800000">
            <a:off x="2332265" y="7361297"/>
            <a:ext cx="3378391" cy="2925703"/>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7324456" y="2988879"/>
            <a:ext cx="10760945" cy="5838825"/>
          </a:xfrm>
          <a:prstGeom prst="rect">
            <a:avLst/>
          </a:prstGeom>
        </p:spPr>
        <p:txBody>
          <a:bodyPr lIns="0" tIns="0" rIns="0" bIns="0" rtlCol="0" anchor="t">
            <a:spAutoFit/>
          </a:bodyPr>
          <a:lstStyle/>
          <a:p>
            <a:pPr>
              <a:lnSpc>
                <a:spcPts val="3825"/>
              </a:lnSpc>
              <a:spcBef>
                <a:spcPct val="0"/>
              </a:spcBef>
            </a:pPr>
            <a:r>
              <a:rPr lang="en-US" sz="3190">
                <a:solidFill>
                  <a:srgbClr val="000000"/>
                </a:solidFill>
                <a:latin typeface="Fira Sans Medium" panose="020B0603050000020004"/>
              </a:rPr>
              <a:t>Basically , through our Automated Prototype ,we are trying to present how an automated irrigation and agricultural system would help our Indian farmers get in with efficient irrigation and agriculture techniques .It would help in reducing excess manpower and would also save water ,maintain crop quality based on soil type , weather conditions monitoring .This automation ,acquainted with IoT and sensory mechanisms would automatically control amount of water flow to the harvesting areas . Using this automation ,optimal amount of water would be supplied to the crops at proper intervals of time .</a:t>
            </a:r>
            <a:endParaRPr lang="en-US" sz="3190">
              <a:solidFill>
                <a:srgbClr val="000000"/>
              </a:solidFill>
              <a:latin typeface="Fira Sans Medium" panose="020B06030500000200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2544818" y="-828002"/>
            <a:ext cx="9926355" cy="6226137"/>
            <a:chOff x="0" y="0"/>
            <a:chExt cx="8564760" cy="5372100"/>
          </a:xfrm>
        </p:grpSpPr>
        <p:sp>
          <p:nvSpPr>
            <p:cNvPr id="3" name="Freeform 3"/>
            <p:cNvSpPr/>
            <p:nvPr/>
          </p:nvSpPr>
          <p:spPr>
            <a:xfrm>
              <a:off x="0" y="0"/>
              <a:ext cx="8564760" cy="5372100"/>
            </a:xfrm>
            <a:custGeom>
              <a:avLst/>
              <a:gdLst/>
              <a:ahLst/>
              <a:cxnLst/>
              <a:rect l="l" t="t" r="r" b="b"/>
              <a:pathLst>
                <a:path w="8564760" h="5372100">
                  <a:moveTo>
                    <a:pt x="7014090" y="0"/>
                  </a:moveTo>
                  <a:lnTo>
                    <a:pt x="1550670" y="0"/>
                  </a:lnTo>
                  <a:lnTo>
                    <a:pt x="0" y="2686050"/>
                  </a:lnTo>
                  <a:lnTo>
                    <a:pt x="1550670" y="5372100"/>
                  </a:lnTo>
                  <a:lnTo>
                    <a:pt x="7014090" y="5372100"/>
                  </a:lnTo>
                  <a:lnTo>
                    <a:pt x="8564760" y="2686050"/>
                  </a:lnTo>
                  <a:lnTo>
                    <a:pt x="7014090" y="0"/>
                  </a:lnTo>
                  <a:close/>
                </a:path>
              </a:pathLst>
            </a:custGeom>
            <a:solidFill>
              <a:srgbClr val="004651"/>
            </a:solidFill>
          </p:spPr>
        </p:sp>
      </p:grpSp>
      <p:grpSp>
        <p:nvGrpSpPr>
          <p:cNvPr id="4" name="Group 4"/>
          <p:cNvGrpSpPr/>
          <p:nvPr/>
        </p:nvGrpSpPr>
        <p:grpSpPr>
          <a:xfrm rot="0">
            <a:off x="11071272" y="-1167251"/>
            <a:ext cx="2695438" cy="2334501"/>
            <a:chOff x="0" y="0"/>
            <a:chExt cx="6202680" cy="5372100"/>
          </a:xfrm>
        </p:grpSpPr>
        <p:sp>
          <p:nvSpPr>
            <p:cNvPr id="5" name="Freeform 5"/>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pic>
        <p:nvPicPr>
          <p:cNvPr id="6" name="Picture 6"/>
          <p:cNvPicPr>
            <a:picLocks noChangeAspect="1"/>
          </p:cNvPicPr>
          <p:nvPr/>
        </p:nvPicPr>
        <p:blipFill>
          <a:blip r:embed="rId1"/>
          <a:srcRect l="361" t="3614" r="361"/>
          <a:stretch>
            <a:fillRect/>
          </a:stretch>
        </p:blipFill>
        <p:spPr>
          <a:xfrm>
            <a:off x="525439" y="1778259"/>
            <a:ext cx="12019379" cy="1503219"/>
          </a:xfrm>
          <a:prstGeom prst="rect">
            <a:avLst/>
          </a:prstGeom>
        </p:spPr>
      </p:pic>
      <p:sp>
        <p:nvSpPr>
          <p:cNvPr id="7" name="TextBox 7"/>
          <p:cNvSpPr txBox="1"/>
          <p:nvPr/>
        </p:nvSpPr>
        <p:spPr>
          <a:xfrm>
            <a:off x="525439" y="4066128"/>
            <a:ext cx="11626181" cy="5022215"/>
          </a:xfrm>
          <a:prstGeom prst="rect">
            <a:avLst/>
          </a:prstGeom>
        </p:spPr>
        <p:txBody>
          <a:bodyPr lIns="0" tIns="0" rIns="0" bIns="0" rtlCol="0" anchor="t">
            <a:spAutoFit/>
          </a:bodyPr>
          <a:lstStyle/>
          <a:p>
            <a:pPr>
              <a:lnSpc>
                <a:spcPts val="3640"/>
              </a:lnSpc>
            </a:pPr>
            <a:r>
              <a:rPr lang="en-US" sz="2800" spc="-27">
                <a:solidFill>
                  <a:srgbClr val="000000"/>
                </a:solidFill>
                <a:latin typeface="Fira Sans Medium" panose="020B0603050000020004"/>
              </a:rPr>
              <a:t> The system continuously monitors the water level in the tank and provide accurate amount of water required to the plant or crop .</a:t>
            </a:r>
            <a:endParaRPr lang="en-US" sz="2800" spc="-27">
              <a:solidFill>
                <a:srgbClr val="000000"/>
              </a:solidFill>
              <a:latin typeface="Fira Sans Medium" panose="020B0603050000020004"/>
            </a:endParaRPr>
          </a:p>
          <a:p>
            <a:pPr>
              <a:lnSpc>
                <a:spcPts val="3640"/>
              </a:lnSpc>
            </a:pPr>
          </a:p>
          <a:p>
            <a:pPr>
              <a:lnSpc>
                <a:spcPts val="3640"/>
              </a:lnSpc>
            </a:pPr>
            <a:r>
              <a:rPr lang="en-US" sz="2800" spc="-27">
                <a:solidFill>
                  <a:srgbClr val="000000"/>
                </a:solidFill>
                <a:latin typeface="Fira Sans Medium" panose="020B0603050000020004"/>
              </a:rPr>
              <a:t>Precise method for irrigation and a valuable tool for accurate soil moisture control in highly specialized greenhouse vegetable production .</a:t>
            </a:r>
            <a:endParaRPr lang="en-US" sz="2800" spc="-27">
              <a:solidFill>
                <a:srgbClr val="000000"/>
              </a:solidFill>
              <a:latin typeface="Fira Sans Medium" panose="020B0603050000020004"/>
            </a:endParaRPr>
          </a:p>
          <a:p>
            <a:pPr>
              <a:lnSpc>
                <a:spcPts val="3640"/>
              </a:lnSpc>
            </a:pPr>
          </a:p>
          <a:p>
            <a:pPr>
              <a:lnSpc>
                <a:spcPts val="3640"/>
              </a:lnSpc>
            </a:pPr>
            <a:r>
              <a:rPr lang="en-US" sz="2800" spc="-27">
                <a:solidFill>
                  <a:srgbClr val="000000"/>
                </a:solidFill>
                <a:latin typeface="Fira Sans Medium" panose="020B0603050000020004"/>
              </a:rPr>
              <a:t>Saving energy and resources, so that it can be utilized in proper way and amount. </a:t>
            </a:r>
            <a:endParaRPr lang="en-US" sz="2800" spc="-27">
              <a:solidFill>
                <a:srgbClr val="000000"/>
              </a:solidFill>
              <a:latin typeface="Fira Sans Medium" panose="020B0603050000020004"/>
            </a:endParaRPr>
          </a:p>
          <a:p>
            <a:pPr>
              <a:lnSpc>
                <a:spcPts val="3640"/>
              </a:lnSpc>
            </a:pPr>
          </a:p>
          <a:p>
            <a:pPr>
              <a:lnSpc>
                <a:spcPts val="3640"/>
              </a:lnSpc>
              <a:spcBef>
                <a:spcPct val="0"/>
              </a:spcBef>
            </a:pPr>
            <a:r>
              <a:rPr lang="en-US" sz="2800" spc="-27">
                <a:solidFill>
                  <a:srgbClr val="000000"/>
                </a:solidFill>
                <a:latin typeface="Fira Sans Medium" panose="020B0603050000020004"/>
              </a:rPr>
              <a:t>Time saving, and human error eliminated in adjusting available soil moisture levels.</a:t>
            </a:r>
            <a:endParaRPr lang="en-US" sz="2800" spc="-27">
              <a:solidFill>
                <a:srgbClr val="000000"/>
              </a:solidFill>
              <a:latin typeface="Fira Sans Medium" panose="020B06030500000200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5424103" y="5277509"/>
            <a:ext cx="7388722" cy="639866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10800000">
            <a:off x="15620951" y="0"/>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6" name="Group 6"/>
          <p:cNvGrpSpPr>
            <a:grpSpLocks noChangeAspect="1"/>
          </p:cNvGrpSpPr>
          <p:nvPr/>
        </p:nvGrpSpPr>
        <p:grpSpPr>
          <a:xfrm rot="0">
            <a:off x="9301924" y="1698135"/>
            <a:ext cx="7957376" cy="6890729"/>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1"/>
              <a:stretch>
                <a:fillRect l="-2208" r="-27523"/>
              </a:stretch>
            </a:blipFill>
          </p:spPr>
        </p:sp>
      </p:grpSp>
      <p:grpSp>
        <p:nvGrpSpPr>
          <p:cNvPr id="8" name="Group 8"/>
          <p:cNvGrpSpPr/>
          <p:nvPr/>
        </p:nvGrpSpPr>
        <p:grpSpPr>
          <a:xfrm rot="-10800000">
            <a:off x="7243156" y="6663597"/>
            <a:ext cx="3801687" cy="3292279"/>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pic>
        <p:nvPicPr>
          <p:cNvPr id="10" name="Picture 10"/>
          <p:cNvPicPr>
            <a:picLocks noChangeAspect="1"/>
          </p:cNvPicPr>
          <p:nvPr/>
        </p:nvPicPr>
        <p:blipFill>
          <a:blip r:embed="rId2"/>
          <a:srcRect/>
          <a:stretch>
            <a:fillRect/>
          </a:stretch>
        </p:blipFill>
        <p:spPr>
          <a:xfrm>
            <a:off x="4483550" y="5364444"/>
            <a:ext cx="3224420" cy="3224420"/>
          </a:xfrm>
          <a:prstGeom prst="rect">
            <a:avLst/>
          </a:prstGeom>
        </p:spPr>
      </p:pic>
      <p:sp>
        <p:nvSpPr>
          <p:cNvPr id="11" name="TextBox 11"/>
          <p:cNvSpPr txBox="1"/>
          <p:nvPr/>
        </p:nvSpPr>
        <p:spPr>
          <a:xfrm>
            <a:off x="536880" y="2876086"/>
            <a:ext cx="9567624" cy="2071635"/>
          </a:xfrm>
          <a:prstGeom prst="rect">
            <a:avLst/>
          </a:prstGeom>
        </p:spPr>
        <p:txBody>
          <a:bodyPr lIns="0" tIns="0" rIns="0" bIns="0" rtlCol="0" anchor="t">
            <a:spAutoFit/>
          </a:bodyPr>
          <a:lstStyle/>
          <a:p>
            <a:pPr marL="850265" lvl="1" indent="-425450">
              <a:lnSpc>
                <a:spcPts val="5515"/>
              </a:lnSpc>
              <a:buFont typeface="Arial" panose="020B0604020202020204"/>
              <a:buChar char="•"/>
            </a:pPr>
            <a:r>
              <a:rPr lang="en-US" sz="3940">
                <a:solidFill>
                  <a:srgbClr val="000000"/>
                </a:solidFill>
                <a:latin typeface="Fira Sans Light Bold" panose="020B0503050000020004"/>
              </a:rPr>
              <a:t>Godot Engine.</a:t>
            </a:r>
            <a:endParaRPr lang="en-US" sz="3940">
              <a:solidFill>
                <a:srgbClr val="000000"/>
              </a:solidFill>
              <a:latin typeface="Fira Sans Light Bold" panose="020B0503050000020004"/>
            </a:endParaRPr>
          </a:p>
          <a:p>
            <a:pPr marL="850265" lvl="1" indent="-425450">
              <a:lnSpc>
                <a:spcPts val="5515"/>
              </a:lnSpc>
              <a:buFont typeface="Arial" panose="020B0604020202020204"/>
              <a:buChar char="•"/>
            </a:pPr>
            <a:r>
              <a:rPr lang="en-US" sz="3940">
                <a:solidFill>
                  <a:srgbClr val="000000"/>
                </a:solidFill>
                <a:latin typeface="Fira Sans Light Bold" panose="020B0503050000020004"/>
              </a:rPr>
              <a:t>Gd-Script Language for Coding part .</a:t>
            </a:r>
            <a:endParaRPr lang="en-US" sz="3940">
              <a:solidFill>
                <a:srgbClr val="000000"/>
              </a:solidFill>
              <a:latin typeface="Fira Sans Light Bold" panose="020B0503050000020004"/>
            </a:endParaRPr>
          </a:p>
          <a:p>
            <a:pPr marL="850265" lvl="1" indent="-425450">
              <a:lnSpc>
                <a:spcPts val="5515"/>
              </a:lnSpc>
              <a:buFont typeface="Arial" panose="020B0604020202020204"/>
              <a:buChar char="•"/>
            </a:pPr>
            <a:r>
              <a:rPr lang="en-US" sz="3940">
                <a:solidFill>
                  <a:srgbClr val="000000"/>
                </a:solidFill>
                <a:latin typeface="Fira Sans Light Bold" panose="020B0503050000020004"/>
              </a:rPr>
              <a:t>Digital Graphics and Pixel-Art</a:t>
            </a:r>
            <a:endParaRPr lang="en-US" sz="3940">
              <a:solidFill>
                <a:srgbClr val="000000"/>
              </a:solidFill>
              <a:latin typeface="Fira Sans Light Bold" panose="020B0503050000020004"/>
            </a:endParaRPr>
          </a:p>
        </p:txBody>
      </p:sp>
      <p:sp>
        <p:nvSpPr>
          <p:cNvPr id="12" name="TextBox 12"/>
          <p:cNvSpPr txBox="1"/>
          <p:nvPr/>
        </p:nvSpPr>
        <p:spPr>
          <a:xfrm>
            <a:off x="536880" y="1264748"/>
            <a:ext cx="17530088" cy="857250"/>
          </a:xfrm>
          <a:prstGeom prst="rect">
            <a:avLst/>
          </a:prstGeom>
        </p:spPr>
        <p:txBody>
          <a:bodyPr lIns="0" tIns="0" rIns="0" bIns="0" rtlCol="0" anchor="t">
            <a:spAutoFit/>
          </a:bodyPr>
          <a:lstStyle/>
          <a:p>
            <a:pPr marL="0" lvl="0" indent="0">
              <a:lnSpc>
                <a:spcPts val="6720"/>
              </a:lnSpc>
              <a:spcBef>
                <a:spcPct val="0"/>
              </a:spcBef>
            </a:pPr>
            <a:r>
              <a:rPr lang="en-US" sz="5600" u="sng" spc="-56">
                <a:solidFill>
                  <a:srgbClr val="004651"/>
                </a:solidFill>
                <a:latin typeface="Fira Sans Medium Bold" panose="020B0603050000020004"/>
              </a:rPr>
              <a:t>Technologies/Components Used :</a:t>
            </a:r>
            <a:endParaRPr lang="en-US" sz="5600" u="sng" spc="-56">
              <a:solidFill>
                <a:srgbClr val="004651"/>
              </a:solidFill>
              <a:latin typeface="Fira Sans Medium Bold" panose="020B06030500000200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a:xfrm>
            <a:off x="2042795" y="1228090"/>
            <a:ext cx="8357870" cy="2321560"/>
          </a:xfrm>
        </p:spPr>
        <p:txBody>
          <a:bodyPr>
            <a:normAutofit/>
          </a:bodyPr>
          <a:p>
            <a:r>
              <a:rPr lang="en-US" sz="8000" b="1" u="sng">
                <a:ln/>
                <a:solidFill>
                  <a:schemeClr val="tx1"/>
                </a:solidFill>
                <a:effectLst>
                  <a:outerShdw blurRad="38100" dist="19050" dir="2700000" algn="tl" rotWithShape="0">
                    <a:schemeClr val="dk1">
                      <a:alpha val="40000"/>
                    </a:schemeClr>
                  </a:outerShdw>
                </a:effectLst>
              </a:rPr>
              <a:t>Benefits to Society</a:t>
            </a:r>
            <a:endParaRPr lang="en-US" sz="8000" b="1" u="sng">
              <a:ln/>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1371600" y="3886200"/>
            <a:ext cx="7066915" cy="3433445"/>
          </a:xfrm>
        </p:spPr>
        <p:txBody>
          <a:bodyPr anchor="ctr" anchorCtr="0"/>
          <a:p>
            <a:pPr marL="457200" indent="-457200" algn="l">
              <a:buFont typeface="Arial" panose="020B0604020202020204" pitchFamily="34" charset="0"/>
              <a:buChar char="•"/>
            </a:pPr>
            <a:r>
              <a:rPr lang="en-US" b="1">
                <a:solidFill>
                  <a:schemeClr val="tx1"/>
                </a:solidFill>
              </a:rPr>
              <a:t>Optimal harvests results in increased wages of the farmers</a:t>
            </a:r>
            <a:endParaRPr lang="en-US" b="1">
              <a:solidFill>
                <a:schemeClr val="tx1"/>
              </a:solidFill>
            </a:endParaRPr>
          </a:p>
          <a:p>
            <a:pPr marL="457200" indent="-457200" algn="l">
              <a:buFont typeface="Arial" panose="020B0604020202020204" pitchFamily="34" charset="0"/>
              <a:buChar char="•"/>
            </a:pPr>
            <a:r>
              <a:rPr lang="en-US" b="1">
                <a:solidFill>
                  <a:schemeClr val="tx1"/>
                </a:solidFill>
              </a:rPr>
              <a:t>This will lead to increase in export capacity of the country</a:t>
            </a:r>
            <a:endParaRPr lang="en-US" b="1">
              <a:solidFill>
                <a:schemeClr val="tx1"/>
              </a:solidFill>
            </a:endParaRPr>
          </a:p>
        </p:txBody>
      </p:sp>
      <p:grpSp>
        <p:nvGrpSpPr>
          <p:cNvPr id="4" name="Group 2"/>
          <p:cNvGrpSpPr/>
          <p:nvPr/>
        </p:nvGrpSpPr>
        <p:grpSpPr>
          <a:xfrm rot="-10800000">
            <a:off x="13106118" y="266921"/>
            <a:ext cx="4985461" cy="4317433"/>
            <a:chOff x="0" y="0"/>
            <a:chExt cx="3619627" cy="3134614"/>
          </a:xfrm>
        </p:grpSpPr>
        <p:sp>
          <p:nvSpPr>
            <p:cNvPr id="5"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6" name="Group 4"/>
          <p:cNvGrpSpPr/>
          <p:nvPr/>
        </p:nvGrpSpPr>
        <p:grpSpPr>
          <a:xfrm rot="-10800000">
            <a:off x="9982151" y="4991100"/>
            <a:ext cx="5276948" cy="4569862"/>
            <a:chOff x="0" y="0"/>
            <a:chExt cx="3619627" cy="3134614"/>
          </a:xfrm>
        </p:grpSpPr>
        <p:sp>
          <p:nvSpPr>
            <p:cNvPr id="7"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3669</Words>
  <Application>WPS Presentation</Application>
  <PresentationFormat>On-screen Show (4:3)</PresentationFormat>
  <Paragraphs>76</Paragraphs>
  <Slides>11</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vt:i4>
      </vt:variant>
    </vt:vector>
  </HeadingPairs>
  <TitlesOfParts>
    <vt:vector size="24" baseType="lpstr">
      <vt:lpstr>Arial</vt:lpstr>
      <vt:lpstr>SimSun</vt:lpstr>
      <vt:lpstr>Wingdings</vt:lpstr>
      <vt:lpstr>Fira Sans Bold</vt:lpstr>
      <vt:lpstr>Fira Sans Light Bold</vt:lpstr>
      <vt:lpstr>Fira Sans Light</vt:lpstr>
      <vt:lpstr>Fira Sans Medium Bold</vt:lpstr>
      <vt:lpstr>Fira Sans Medium</vt:lpstr>
      <vt:lpstr>Arial</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Code : c2de455d</dc:title>
  <dc:creator/>
  <cp:lastModifiedBy>20051</cp:lastModifiedBy>
  <cp:revision>5</cp:revision>
  <dcterms:created xsi:type="dcterms:W3CDTF">2006-08-16T00:00:00Z</dcterms:created>
  <dcterms:modified xsi:type="dcterms:W3CDTF">2023-02-10T07:40:15Z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FDB8AAF937CA4AD48F5696BDCDE899C3</vt:lpwstr>
  </property>
  <property fmtid="{D5CDD505-2E9C-101B-9397-08002B2CF9AE}" pid="3" name="KSOProductBuildVer">
    <vt:lpwstr>1033-11.2.0.11440</vt:lpwstr>
  </property>
</Properties>
</file>

<file path=docProps/thumbnail.jpeg>
</file>